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66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</p:sldIdLst>
  <p:sldSz cx="14630400" cy="8229600"/>
  <p:notesSz cx="8229600" cy="14630400"/>
  <p:embeddedFontLst>
    <p:embeddedFont>
      <p:font typeface="Consolas" panose="020B0609020204030204" pitchFamily="49" charset="0"/>
      <p:regular r:id="rId14"/>
      <p:bold r:id="rId15"/>
      <p:italic r:id="rId16"/>
      <p:boldItalic r:id="rId17"/>
    </p:embeddedFont>
    <p:embeddedFont>
      <p:font typeface="Merriweather" panose="00000500000000000000" pitchFamily="2" charset="0"/>
      <p:regular r:id="rId18"/>
      <p:bold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4" d="100"/>
          <a:sy n="74" d="100"/>
        </p:scale>
        <p:origin x="44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35529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4193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4193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3180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AD32CB2-D31E-F0BE-A145-ADA9373A3C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163" y="181765"/>
            <a:ext cx="2076501" cy="171464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20D2A3D-4003-050C-EAEE-575910A2D7BF}"/>
              </a:ext>
            </a:extLst>
          </p:cNvPr>
          <p:cNvSpPr txBox="1"/>
          <p:nvPr/>
        </p:nvSpPr>
        <p:spPr>
          <a:xfrm>
            <a:off x="2483426" y="181231"/>
            <a:ext cx="12146974" cy="630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500" dirty="0">
                <a:solidFill>
                  <a:srgbClr val="609DFF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IEC COLLEGE OF ENGINEERING AND TECHNOLOGY </a:t>
            </a:r>
            <a:endParaRPr lang="en-US" sz="35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C143AF-6A45-5F02-8DF4-AEB37D1B9413}"/>
              </a:ext>
            </a:extLst>
          </p:cNvPr>
          <p:cNvSpPr txBox="1"/>
          <p:nvPr/>
        </p:nvSpPr>
        <p:spPr>
          <a:xfrm>
            <a:off x="5735782" y="812173"/>
            <a:ext cx="7315200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500" dirty="0">
                <a:solidFill>
                  <a:srgbClr val="609DFF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GREATER NOIDA</a:t>
            </a:r>
            <a:endParaRPr lang="en-US" sz="25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E69163-38BD-E57D-6347-1E6BB6690D24}"/>
              </a:ext>
            </a:extLst>
          </p:cNvPr>
          <p:cNvSpPr txBox="1"/>
          <p:nvPr/>
        </p:nvSpPr>
        <p:spPr>
          <a:xfrm>
            <a:off x="5735782" y="2296503"/>
            <a:ext cx="7315200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700" b="1" dirty="0">
                <a:solidFill>
                  <a:srgbClr val="609DFF"/>
                </a:solidFill>
                <a:latin typeface="Merriweather" pitchFamily="34" charset="0"/>
              </a:rPr>
              <a:t>MINI PROJECT ON</a:t>
            </a:r>
            <a:endParaRPr lang="en-US" sz="27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C21DD6C-AD72-D8FF-9A54-A4A86E19DD01}"/>
              </a:ext>
            </a:extLst>
          </p:cNvPr>
          <p:cNvSpPr txBox="1"/>
          <p:nvPr/>
        </p:nvSpPr>
        <p:spPr>
          <a:xfrm>
            <a:off x="4899313" y="3182568"/>
            <a:ext cx="73152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0" b="1" dirty="0">
                <a:solidFill>
                  <a:srgbClr val="609DFF"/>
                </a:solidFill>
                <a:latin typeface="Merriweather" pitchFamily="34" charset="0"/>
              </a:rPr>
              <a:t>“PASSWORD GENERATOR”</a:t>
            </a:r>
            <a:endParaRPr lang="en-US" sz="3000" b="1" dirty="0"/>
          </a:p>
        </p:txBody>
      </p:sp>
      <p:pic>
        <p:nvPicPr>
          <p:cNvPr id="14" name="Image 0" descr="preencoded.png">
            <a:extLst>
              <a:ext uri="{FF2B5EF4-FFF2-40B4-BE49-F238E27FC236}">
                <a16:creationId xmlns:a16="http://schemas.microsoft.com/office/drawing/2014/main" id="{C6469E01-E414-B345-C3D6-A6D43A5E5E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1427" y="4114800"/>
            <a:ext cx="5288973" cy="403747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5194D66-0EFA-C453-3C58-A21BD066AA90}"/>
              </a:ext>
            </a:extLst>
          </p:cNvPr>
          <p:cNvSpPr txBox="1"/>
          <p:nvPr/>
        </p:nvSpPr>
        <p:spPr>
          <a:xfrm>
            <a:off x="270163" y="6694116"/>
            <a:ext cx="7315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609DFF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SUBMITTED BY :</a:t>
            </a:r>
            <a:endParaRPr lang="en-US" sz="18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2BB6E2B-4A36-16DB-65A9-104845E8F9A0}"/>
              </a:ext>
            </a:extLst>
          </p:cNvPr>
          <p:cNvSpPr txBox="1"/>
          <p:nvPr/>
        </p:nvSpPr>
        <p:spPr>
          <a:xfrm>
            <a:off x="270163" y="7232761"/>
            <a:ext cx="7315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609DFF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ANU KUMAR (2200900100027)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4874643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1747123"/>
            <a:ext cx="12902803" cy="2128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8350"/>
              </a:lnSpc>
              <a:buNone/>
            </a:pPr>
            <a:r>
              <a:rPr lang="en-US" sz="6700" dirty="0">
                <a:solidFill>
                  <a:srgbClr val="609DFF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Ethical Considerations:</a:t>
            </a:r>
            <a:r>
              <a:rPr lang="en-US" sz="67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Secure Usage &amp; Best Practices</a:t>
            </a:r>
            <a:endParaRPr lang="en-US" sz="6700" dirty="0"/>
          </a:p>
        </p:txBody>
      </p:sp>
      <p:sp>
        <p:nvSpPr>
          <p:cNvPr id="3" name="Shape 1"/>
          <p:cNvSpPr/>
          <p:nvPr/>
        </p:nvSpPr>
        <p:spPr>
          <a:xfrm>
            <a:off x="863798" y="4500682"/>
            <a:ext cx="123349" cy="123349"/>
          </a:xfrm>
          <a:prstGeom prst="roundRect">
            <a:avLst>
              <a:gd name="adj" fmla="val 370656"/>
            </a:avLst>
          </a:prstGeom>
          <a:solidFill>
            <a:srgbClr val="609DFF"/>
          </a:solidFill>
          <a:ln/>
        </p:spPr>
      </p:sp>
      <p:sp>
        <p:nvSpPr>
          <p:cNvPr id="4" name="Text 2"/>
          <p:cNvSpPr/>
          <p:nvPr/>
        </p:nvSpPr>
        <p:spPr>
          <a:xfrm>
            <a:off x="1233964" y="4369594"/>
            <a:ext cx="3429238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Never Share Passwords</a:t>
            </a:r>
            <a:endParaRPr lang="en-US" sz="2400" dirty="0"/>
          </a:p>
        </p:txBody>
      </p:sp>
      <p:sp>
        <p:nvSpPr>
          <p:cNvPr id="5" name="Text 3"/>
          <p:cNvSpPr/>
          <p:nvPr/>
        </p:nvSpPr>
        <p:spPr>
          <a:xfrm>
            <a:off x="1233964" y="4903113"/>
            <a:ext cx="3725108" cy="15792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FFFFFF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Keep your generated passwords strictly confidential. Sharing them compromises their security immediately.</a:t>
            </a:r>
            <a:endParaRPr lang="en-US" sz="1900" dirty="0"/>
          </a:p>
        </p:txBody>
      </p:sp>
      <p:sp>
        <p:nvSpPr>
          <p:cNvPr id="6" name="Shape 4"/>
          <p:cNvSpPr/>
          <p:nvPr/>
        </p:nvSpPr>
        <p:spPr>
          <a:xfrm>
            <a:off x="5267563" y="4500682"/>
            <a:ext cx="123349" cy="123349"/>
          </a:xfrm>
          <a:prstGeom prst="roundRect">
            <a:avLst>
              <a:gd name="adj" fmla="val 370656"/>
            </a:avLst>
          </a:prstGeom>
          <a:solidFill>
            <a:srgbClr val="609DFF"/>
          </a:solidFill>
          <a:ln/>
        </p:spPr>
      </p:sp>
      <p:sp>
        <p:nvSpPr>
          <p:cNvPr id="7" name="Text 5"/>
          <p:cNvSpPr/>
          <p:nvPr/>
        </p:nvSpPr>
        <p:spPr>
          <a:xfrm>
            <a:off x="5637728" y="4369594"/>
            <a:ext cx="3658314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Use a Password Manager</a:t>
            </a:r>
            <a:endParaRPr lang="en-US" sz="2400" dirty="0"/>
          </a:p>
        </p:txBody>
      </p:sp>
      <p:sp>
        <p:nvSpPr>
          <p:cNvPr id="8" name="Text 6"/>
          <p:cNvSpPr/>
          <p:nvPr/>
        </p:nvSpPr>
        <p:spPr>
          <a:xfrm>
            <a:off x="5637728" y="4903113"/>
            <a:ext cx="3725108" cy="15792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FFFFFF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Instead of memorising complex passwords, store them securely in a reputable password manager.</a:t>
            </a:r>
            <a:endParaRPr lang="en-US" sz="1900" dirty="0"/>
          </a:p>
        </p:txBody>
      </p:sp>
      <p:sp>
        <p:nvSpPr>
          <p:cNvPr id="9" name="Shape 7"/>
          <p:cNvSpPr/>
          <p:nvPr/>
        </p:nvSpPr>
        <p:spPr>
          <a:xfrm>
            <a:off x="9671328" y="4500682"/>
            <a:ext cx="123349" cy="123349"/>
          </a:xfrm>
          <a:prstGeom prst="roundRect">
            <a:avLst>
              <a:gd name="adj" fmla="val 370656"/>
            </a:avLst>
          </a:prstGeom>
          <a:solidFill>
            <a:srgbClr val="609DFF"/>
          </a:solidFill>
          <a:ln/>
        </p:spPr>
      </p:sp>
      <p:sp>
        <p:nvSpPr>
          <p:cNvPr id="10" name="Text 8"/>
          <p:cNvSpPr/>
          <p:nvPr/>
        </p:nvSpPr>
        <p:spPr>
          <a:xfrm>
            <a:off x="10041493" y="4369594"/>
            <a:ext cx="3725108" cy="7710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Enable Two-Factor Authentication (2FA)</a:t>
            </a:r>
            <a:endParaRPr lang="en-US" sz="2400" dirty="0"/>
          </a:p>
        </p:txBody>
      </p:sp>
      <p:sp>
        <p:nvSpPr>
          <p:cNvPr id="11" name="Text 9"/>
          <p:cNvSpPr/>
          <p:nvPr/>
        </p:nvSpPr>
        <p:spPr>
          <a:xfrm>
            <a:off x="10041493" y="5288637"/>
            <a:ext cx="3725108" cy="11844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Add an extra layer of security beyond just passwords for critical accounts.</a:t>
            </a:r>
            <a:endParaRPr lang="en-US" sz="19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0CD8505-8E76-CCAC-D9A7-1E0F6598D5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86031" y="7759569"/>
            <a:ext cx="2644369" cy="358171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198" y="1304568"/>
            <a:ext cx="7416403" cy="23138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Q&amp;A &amp; Future Scope: Keep Your Digital Locks Strong</a:t>
            </a:r>
            <a:endParaRPr lang="en-US" sz="4850" dirty="0"/>
          </a:p>
        </p:txBody>
      </p:sp>
      <p:sp>
        <p:nvSpPr>
          <p:cNvPr id="4" name="Text 1"/>
          <p:cNvSpPr/>
          <p:nvPr/>
        </p:nvSpPr>
        <p:spPr>
          <a:xfrm>
            <a:off x="6350198" y="3988594"/>
            <a:ext cx="7416403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b="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Q&amp;A:</a:t>
            </a: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Your questions on secure password generation and Python implementation.</a:t>
            </a: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6350198" y="4864537"/>
            <a:ext cx="7416403" cy="11844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b="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Future Enhancements:</a:t>
            </a: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Consider adding features like checking password entropy, integrating with secure key storage, or building a GUI.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6350198" y="6135291"/>
            <a:ext cx="7416403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b="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Stay Updated:</a:t>
            </a: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Cybersecurity threats evolve. Regularly review and update your password practices and tools.</a:t>
            </a:r>
            <a:endParaRPr lang="en-US" sz="19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E7931E3-0061-ABEB-92C3-29F347420B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11545" y="7778971"/>
            <a:ext cx="2122321" cy="45062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3798" y="2377916"/>
            <a:ext cx="7416403" cy="23138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Crafting Secure Passwords: A Python Approach</a:t>
            </a:r>
            <a:endParaRPr lang="en-US" sz="4850" dirty="0"/>
          </a:p>
        </p:txBody>
      </p:sp>
      <p:sp>
        <p:nvSpPr>
          <p:cNvPr id="4" name="Text 1"/>
          <p:cNvSpPr/>
          <p:nvPr/>
        </p:nvSpPr>
        <p:spPr>
          <a:xfrm>
            <a:off x="863798" y="5061942"/>
            <a:ext cx="7416403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Ensuring digital safety with robust, automatically generated passwords.</a:t>
            </a:r>
            <a:endParaRPr lang="en-US" sz="19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1309926"/>
            <a:ext cx="12902803" cy="2128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8350"/>
              </a:lnSpc>
              <a:buNone/>
            </a:pPr>
            <a:r>
              <a:rPr lang="en-US" sz="6700" dirty="0">
                <a:solidFill>
                  <a:srgbClr val="609DFF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The Password Predicament:</a:t>
            </a:r>
            <a:r>
              <a:rPr lang="en-US" sz="67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Why Strong Passwords Matter</a:t>
            </a:r>
            <a:endParaRPr lang="en-US" sz="6700" dirty="0"/>
          </a:p>
        </p:txBody>
      </p:sp>
      <p:sp>
        <p:nvSpPr>
          <p:cNvPr id="3" name="Shape 1"/>
          <p:cNvSpPr/>
          <p:nvPr/>
        </p:nvSpPr>
        <p:spPr>
          <a:xfrm>
            <a:off x="863798" y="3932396"/>
            <a:ext cx="555308" cy="555308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370" y="3978652"/>
            <a:ext cx="370165" cy="462796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665923" y="4017169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Cyber Threats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1665923" y="4550688"/>
            <a:ext cx="3293150" cy="23688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Weak passwords are the </a:t>
            </a:r>
            <a:r>
              <a:rPr lang="en-US" sz="1900" b="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leading cause</a:t>
            </a: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of data breaches and cyber-attacks globally. Protecting sensitive information starts here.</a:t>
            </a:r>
            <a:endParaRPr lang="en-US" sz="1900" dirty="0"/>
          </a:p>
        </p:txBody>
      </p:sp>
      <p:sp>
        <p:nvSpPr>
          <p:cNvPr id="7" name="Shape 4"/>
          <p:cNvSpPr/>
          <p:nvPr/>
        </p:nvSpPr>
        <p:spPr>
          <a:xfrm>
            <a:off x="5267563" y="3932396"/>
            <a:ext cx="555308" cy="555308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0134" y="3978652"/>
            <a:ext cx="370165" cy="462796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6069687" y="4017169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Data Privacy</a:t>
            </a:r>
            <a:endParaRPr lang="en-US" sz="2400" dirty="0"/>
          </a:p>
        </p:txBody>
      </p:sp>
      <p:sp>
        <p:nvSpPr>
          <p:cNvPr id="10" name="Text 6"/>
          <p:cNvSpPr/>
          <p:nvPr/>
        </p:nvSpPr>
        <p:spPr>
          <a:xfrm>
            <a:off x="6069687" y="4550688"/>
            <a:ext cx="3293150" cy="19740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Safeguard personal and organisational data from unauthorised access. A strong password is your first line of defence.</a:t>
            </a:r>
            <a:endParaRPr lang="en-US" sz="1900" dirty="0"/>
          </a:p>
        </p:txBody>
      </p:sp>
      <p:sp>
        <p:nvSpPr>
          <p:cNvPr id="11" name="Shape 7"/>
          <p:cNvSpPr/>
          <p:nvPr/>
        </p:nvSpPr>
        <p:spPr>
          <a:xfrm>
            <a:off x="9671328" y="3932396"/>
            <a:ext cx="555308" cy="555308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63899" y="3978652"/>
            <a:ext cx="370165" cy="462796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0473452" y="4017169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Digital Identity</a:t>
            </a:r>
            <a:endParaRPr lang="en-US" sz="2400" dirty="0"/>
          </a:p>
        </p:txBody>
      </p:sp>
      <p:sp>
        <p:nvSpPr>
          <p:cNvPr id="14" name="Text 9"/>
          <p:cNvSpPr/>
          <p:nvPr/>
        </p:nvSpPr>
        <p:spPr>
          <a:xfrm>
            <a:off x="10473452" y="4550688"/>
            <a:ext cx="3293150" cy="23688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Your online identity is a valuable asset. Prevent identity theft and fraud by ensuring every account has a unique, complex password.</a:t>
            </a:r>
            <a:endParaRPr lang="en-US" sz="190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3124C16-67FF-A490-61F2-DC145FFAC4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12631" y="7742615"/>
            <a:ext cx="2092413" cy="47248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598176" y="510659"/>
            <a:ext cx="11434048" cy="5804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550"/>
              </a:lnSpc>
              <a:buNone/>
            </a:pPr>
            <a:r>
              <a:rPr lang="en-US" sz="36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Demystifying Password Generators: What They Are</a:t>
            </a:r>
            <a:endParaRPr lang="en-US" sz="3650" dirty="0"/>
          </a:p>
        </p:txBody>
      </p:sp>
      <p:sp>
        <p:nvSpPr>
          <p:cNvPr id="3" name="Text 1"/>
          <p:cNvSpPr/>
          <p:nvPr/>
        </p:nvSpPr>
        <p:spPr>
          <a:xfrm>
            <a:off x="649962" y="1536621"/>
            <a:ext cx="6438781" cy="8915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 password generator is a software tool designed to create </a:t>
            </a:r>
            <a:r>
              <a:rPr lang="en-US" sz="1450" b="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random and unique passwords</a:t>
            </a:r>
            <a:r>
              <a:rPr lang="en-US" sz="14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that are highly resistant to brute-force attacks and dictionary attacks.</a:t>
            </a:r>
            <a:endParaRPr lang="en-US" sz="1450" dirty="0"/>
          </a:p>
        </p:txBody>
      </p:sp>
      <p:sp>
        <p:nvSpPr>
          <p:cNvPr id="4" name="Text 2"/>
          <p:cNvSpPr/>
          <p:nvPr/>
        </p:nvSpPr>
        <p:spPr>
          <a:xfrm>
            <a:off x="649962" y="2595205"/>
            <a:ext cx="6438781" cy="8915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It typically combines various character types—uppercase letters, lowercase letters, numbers, and special characters—to produce a string of characters with specified length and complexity.</a:t>
            </a:r>
            <a:endParaRPr lang="en-US" sz="14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1619" y="1713494"/>
            <a:ext cx="6438781" cy="643878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1175385"/>
            <a:ext cx="12902803" cy="15425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Python's Prowess: Why It's Ideal for This Task</a:t>
            </a:r>
            <a:endParaRPr lang="en-US" sz="4850" dirty="0"/>
          </a:p>
        </p:txBody>
      </p:sp>
      <p:sp>
        <p:nvSpPr>
          <p:cNvPr id="3" name="Shape 1"/>
          <p:cNvSpPr/>
          <p:nvPr/>
        </p:nvSpPr>
        <p:spPr>
          <a:xfrm>
            <a:off x="863798" y="3211592"/>
            <a:ext cx="4136350" cy="3842504"/>
          </a:xfrm>
          <a:prstGeom prst="roundRect">
            <a:avLst>
              <a:gd name="adj" fmla="val 2698"/>
            </a:avLst>
          </a:prstGeom>
          <a:solidFill>
            <a:srgbClr val="09151A">
              <a:alpha val="95000"/>
            </a:srgbClr>
          </a:solidFill>
          <a:ln w="30480">
            <a:solidFill>
              <a:srgbClr val="194A99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63798" y="3211592"/>
            <a:ext cx="121920" cy="3842504"/>
          </a:xfrm>
          <a:prstGeom prst="roundRect">
            <a:avLst>
              <a:gd name="adj" fmla="val 85031"/>
            </a:avLst>
          </a:prstGeom>
          <a:solidFill>
            <a:srgbClr val="609DFF"/>
          </a:solidFill>
          <a:ln/>
        </p:spPr>
      </p:sp>
      <p:sp>
        <p:nvSpPr>
          <p:cNvPr id="5" name="Text 3"/>
          <p:cNvSpPr/>
          <p:nvPr/>
        </p:nvSpPr>
        <p:spPr>
          <a:xfrm>
            <a:off x="1263015" y="3488888"/>
            <a:ext cx="3459837" cy="7710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Simplicity &amp; Readability</a:t>
            </a:r>
            <a:endParaRPr lang="en-US" sz="2400" dirty="0"/>
          </a:p>
        </p:txBody>
      </p:sp>
      <p:sp>
        <p:nvSpPr>
          <p:cNvPr id="6" name="Text 4"/>
          <p:cNvSpPr/>
          <p:nvPr/>
        </p:nvSpPr>
        <p:spPr>
          <a:xfrm>
            <a:off x="1263015" y="4407932"/>
            <a:ext cx="3459837" cy="23688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Python's clean syntax makes it easy to write and understand the code for password generation, facilitating quick development and debugging.</a:t>
            </a:r>
            <a:endParaRPr lang="en-US" sz="1900" dirty="0"/>
          </a:p>
        </p:txBody>
      </p:sp>
      <p:sp>
        <p:nvSpPr>
          <p:cNvPr id="7" name="Shape 5"/>
          <p:cNvSpPr/>
          <p:nvPr/>
        </p:nvSpPr>
        <p:spPr>
          <a:xfrm>
            <a:off x="5246965" y="3211592"/>
            <a:ext cx="4136350" cy="3842504"/>
          </a:xfrm>
          <a:prstGeom prst="roundRect">
            <a:avLst>
              <a:gd name="adj" fmla="val 2698"/>
            </a:avLst>
          </a:prstGeom>
          <a:solidFill>
            <a:srgbClr val="09151A">
              <a:alpha val="95000"/>
            </a:srgbClr>
          </a:solidFill>
          <a:ln w="30480">
            <a:solidFill>
              <a:srgbClr val="194A99"/>
            </a:solidFill>
            <a:prstDash val="solid"/>
          </a:ln>
        </p:spPr>
      </p:sp>
      <p:sp>
        <p:nvSpPr>
          <p:cNvPr id="8" name="Shape 6"/>
          <p:cNvSpPr/>
          <p:nvPr/>
        </p:nvSpPr>
        <p:spPr>
          <a:xfrm>
            <a:off x="5246965" y="3211592"/>
            <a:ext cx="121920" cy="3842504"/>
          </a:xfrm>
          <a:prstGeom prst="roundRect">
            <a:avLst>
              <a:gd name="adj" fmla="val 85031"/>
            </a:avLst>
          </a:prstGeom>
          <a:solidFill>
            <a:srgbClr val="609DFF"/>
          </a:solidFill>
          <a:ln/>
        </p:spPr>
      </p:sp>
      <p:sp>
        <p:nvSpPr>
          <p:cNvPr id="9" name="Text 7"/>
          <p:cNvSpPr/>
          <p:nvPr/>
        </p:nvSpPr>
        <p:spPr>
          <a:xfrm>
            <a:off x="5646182" y="3488888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Extensive Libraries</a:t>
            </a:r>
            <a:endParaRPr lang="en-US" sz="2400" dirty="0"/>
          </a:p>
        </p:txBody>
      </p:sp>
      <p:sp>
        <p:nvSpPr>
          <p:cNvPr id="10" name="Text 8"/>
          <p:cNvSpPr/>
          <p:nvPr/>
        </p:nvSpPr>
        <p:spPr>
          <a:xfrm>
            <a:off x="5646182" y="4022408"/>
            <a:ext cx="3459837" cy="23764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The language offers powerful built-in modules like </a:t>
            </a:r>
            <a:r>
              <a:rPr lang="en-US" sz="1900" dirty="0">
                <a:solidFill>
                  <a:srgbClr val="E2E6E9"/>
                </a:solidFill>
                <a:highlight>
                  <a:srgbClr val="162227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random</a:t>
            </a: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and </a:t>
            </a:r>
            <a:r>
              <a:rPr lang="en-US" sz="1900" dirty="0">
                <a:solidFill>
                  <a:srgbClr val="E2E6E9"/>
                </a:solidFill>
                <a:highlight>
                  <a:srgbClr val="162227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string</a:t>
            </a: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, providing all the necessary tools for character selection and randomisation.</a:t>
            </a:r>
            <a:endParaRPr lang="en-US" sz="1900" dirty="0"/>
          </a:p>
        </p:txBody>
      </p:sp>
      <p:sp>
        <p:nvSpPr>
          <p:cNvPr id="11" name="Shape 9"/>
          <p:cNvSpPr/>
          <p:nvPr/>
        </p:nvSpPr>
        <p:spPr>
          <a:xfrm>
            <a:off x="9630132" y="3211592"/>
            <a:ext cx="4136350" cy="3842504"/>
          </a:xfrm>
          <a:prstGeom prst="roundRect">
            <a:avLst>
              <a:gd name="adj" fmla="val 2698"/>
            </a:avLst>
          </a:prstGeom>
          <a:solidFill>
            <a:srgbClr val="09151A">
              <a:alpha val="95000"/>
            </a:srgbClr>
          </a:solidFill>
          <a:ln w="30480">
            <a:solidFill>
              <a:srgbClr val="194A99"/>
            </a:solidFill>
            <a:prstDash val="solid"/>
          </a:ln>
        </p:spPr>
      </p:sp>
      <p:sp>
        <p:nvSpPr>
          <p:cNvPr id="12" name="Shape 10"/>
          <p:cNvSpPr/>
          <p:nvPr/>
        </p:nvSpPr>
        <p:spPr>
          <a:xfrm>
            <a:off x="9630132" y="3211592"/>
            <a:ext cx="121920" cy="3842504"/>
          </a:xfrm>
          <a:prstGeom prst="roundRect">
            <a:avLst>
              <a:gd name="adj" fmla="val 85031"/>
            </a:avLst>
          </a:prstGeom>
          <a:solidFill>
            <a:srgbClr val="609DFF"/>
          </a:solidFill>
          <a:ln/>
        </p:spPr>
      </p:sp>
      <p:sp>
        <p:nvSpPr>
          <p:cNvPr id="13" name="Text 11"/>
          <p:cNvSpPr/>
          <p:nvPr/>
        </p:nvSpPr>
        <p:spPr>
          <a:xfrm>
            <a:off x="10029349" y="3488888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Platform Agnostic</a:t>
            </a:r>
            <a:endParaRPr lang="en-US" sz="2400" dirty="0"/>
          </a:p>
        </p:txBody>
      </p:sp>
      <p:sp>
        <p:nvSpPr>
          <p:cNvPr id="14" name="Text 12"/>
          <p:cNvSpPr/>
          <p:nvPr/>
        </p:nvSpPr>
        <p:spPr>
          <a:xfrm>
            <a:off x="10029349" y="4022408"/>
            <a:ext cx="3459837" cy="19740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Python scripts can run seamlessly across various operating systems, making your password generator universally accessible.</a:t>
            </a:r>
            <a:endParaRPr lang="en-US" sz="19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3CED232-71C1-D732-091B-A7AB053DDC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98307" y="7705164"/>
            <a:ext cx="2882122" cy="47248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931188"/>
            <a:ext cx="12902803" cy="31932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8350"/>
              </a:lnSpc>
              <a:buNone/>
            </a:pPr>
            <a:r>
              <a:rPr lang="en-US" sz="6700" dirty="0">
                <a:solidFill>
                  <a:srgbClr val="609DFF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Core Components:</a:t>
            </a:r>
            <a:r>
              <a:rPr lang="en-US" sz="67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Defining Password Strength &amp; Character Sets</a:t>
            </a:r>
            <a:endParaRPr lang="en-US" sz="6700" dirty="0"/>
          </a:p>
        </p:txBody>
      </p:sp>
      <p:sp>
        <p:nvSpPr>
          <p:cNvPr id="3" name="Text 1"/>
          <p:cNvSpPr/>
          <p:nvPr/>
        </p:nvSpPr>
        <p:spPr>
          <a:xfrm>
            <a:off x="2396252" y="4741426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Character Sets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863798" y="5373767"/>
            <a:ext cx="615029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FFFFFF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Lowercase letters (a-z)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863798" y="5854898"/>
            <a:ext cx="615029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FFFFFF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Uppercase letters (A-Z)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863798" y="6336030"/>
            <a:ext cx="615029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FFFFFF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Digits (0-9)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863798" y="6817162"/>
            <a:ext cx="615029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FFFFFF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Special characters (!@#$%^&amp;*)</a:t>
            </a:r>
            <a:endParaRPr lang="en-US" sz="1900" dirty="0"/>
          </a:p>
        </p:txBody>
      </p:sp>
      <p:sp>
        <p:nvSpPr>
          <p:cNvPr id="8" name="Text 6"/>
          <p:cNvSpPr/>
          <p:nvPr/>
        </p:nvSpPr>
        <p:spPr>
          <a:xfrm>
            <a:off x="8726091" y="4741426"/>
            <a:ext cx="3945850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Password Strength Factors</a:t>
            </a:r>
            <a:endParaRPr lang="en-US" sz="2400" dirty="0"/>
          </a:p>
        </p:txBody>
      </p:sp>
      <p:sp>
        <p:nvSpPr>
          <p:cNvPr id="9" name="Text 7"/>
          <p:cNvSpPr/>
          <p:nvPr/>
        </p:nvSpPr>
        <p:spPr>
          <a:xfrm>
            <a:off x="7623929" y="5373767"/>
            <a:ext cx="615029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FFFFFF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Length: Longer passwords are harder to crack.</a:t>
            </a:r>
            <a:endParaRPr lang="en-US" sz="1900" dirty="0"/>
          </a:p>
        </p:txBody>
      </p:sp>
      <p:sp>
        <p:nvSpPr>
          <p:cNvPr id="10" name="Text 8"/>
          <p:cNvSpPr/>
          <p:nvPr/>
        </p:nvSpPr>
        <p:spPr>
          <a:xfrm>
            <a:off x="7623929" y="5854898"/>
            <a:ext cx="6150293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FFFFFF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Diversity: Mix of character types for unpredictability.</a:t>
            </a:r>
            <a:endParaRPr lang="en-US" sz="1900" dirty="0"/>
          </a:p>
        </p:txBody>
      </p:sp>
      <p:sp>
        <p:nvSpPr>
          <p:cNvPr id="11" name="Text 9"/>
          <p:cNvSpPr/>
          <p:nvPr/>
        </p:nvSpPr>
        <p:spPr>
          <a:xfrm>
            <a:off x="7623929" y="6730841"/>
            <a:ext cx="615029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Randomness: Truly random sequences are key.</a:t>
            </a:r>
            <a:endParaRPr lang="en-US" sz="19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DB9BF9A-016E-AD52-C2AF-1D2B3812E9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35700" y="7480735"/>
            <a:ext cx="2059618" cy="62489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144310" y="765691"/>
            <a:ext cx="12341781" cy="5694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350"/>
              </a:lnSpc>
              <a:buNone/>
            </a:pPr>
            <a:r>
              <a:rPr lang="en-US" sz="34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Code Walkthrough 1: Leveraging Python's </a:t>
            </a:r>
            <a:r>
              <a:rPr lang="en-US" sz="3450" dirty="0">
                <a:solidFill>
                  <a:srgbClr val="E2E6E9"/>
                </a:solidFill>
                <a:highlight>
                  <a:srgbClr val="162227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random</a:t>
            </a:r>
            <a:r>
              <a:rPr lang="en-US" sz="34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Module</a:t>
            </a:r>
            <a:endParaRPr lang="en-US" sz="3450" dirty="0"/>
          </a:p>
        </p:txBody>
      </p:sp>
      <p:sp>
        <p:nvSpPr>
          <p:cNvPr id="3" name="Text 1"/>
          <p:cNvSpPr/>
          <p:nvPr/>
        </p:nvSpPr>
        <p:spPr>
          <a:xfrm>
            <a:off x="620673" y="1689854"/>
            <a:ext cx="13389054" cy="2838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The </a:t>
            </a:r>
            <a:r>
              <a:rPr lang="en-US" sz="1350" dirty="0">
                <a:solidFill>
                  <a:srgbClr val="E2E6E9"/>
                </a:solidFill>
                <a:highlight>
                  <a:srgbClr val="162227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random</a:t>
            </a:r>
            <a:r>
              <a:rPr lang="en-US" sz="13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module is crucial for generating unpredictable characters. Here's how to use its key functions:</a:t>
            </a:r>
            <a:endParaRPr lang="en-US" sz="1350" dirty="0"/>
          </a:p>
        </p:txBody>
      </p:sp>
      <p:sp>
        <p:nvSpPr>
          <p:cNvPr id="4" name="Shape 2"/>
          <p:cNvSpPr/>
          <p:nvPr/>
        </p:nvSpPr>
        <p:spPr>
          <a:xfrm>
            <a:off x="620673" y="2173129"/>
            <a:ext cx="13389054" cy="4807506"/>
          </a:xfrm>
          <a:prstGeom prst="roundRect">
            <a:avLst>
              <a:gd name="adj" fmla="val 1550"/>
            </a:avLst>
          </a:prstGeom>
          <a:solidFill>
            <a:srgbClr val="162227"/>
          </a:solidFill>
          <a:ln/>
        </p:spPr>
      </p:sp>
      <p:sp>
        <p:nvSpPr>
          <p:cNvPr id="5" name="Shape 3"/>
          <p:cNvSpPr/>
          <p:nvPr/>
        </p:nvSpPr>
        <p:spPr>
          <a:xfrm>
            <a:off x="611862" y="2173129"/>
            <a:ext cx="13406676" cy="4807506"/>
          </a:xfrm>
          <a:prstGeom prst="roundRect">
            <a:avLst>
              <a:gd name="adj" fmla="val 553"/>
            </a:avLst>
          </a:prstGeom>
          <a:solidFill>
            <a:srgbClr val="162227"/>
          </a:solidFill>
          <a:ln/>
        </p:spPr>
      </p:sp>
      <p:sp>
        <p:nvSpPr>
          <p:cNvPr id="6" name="Text 4"/>
          <p:cNvSpPr/>
          <p:nvPr/>
        </p:nvSpPr>
        <p:spPr>
          <a:xfrm>
            <a:off x="789146" y="2306122"/>
            <a:ext cx="13052108" cy="45415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E2E6E9"/>
                </a:solidFill>
                <a:highlight>
                  <a:srgbClr val="162227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import randomimport string# Define character setslower = string.ascii_lowercaseupper = string.ascii_uppercasedigits = string.digitssymbols = string.punctuation# Example: picking a random character from a stringrandom_lower = random.choice(lower)random_upper = random.choice(upper)print(f"Random lowercase: {random_lower}")print(f"Random uppercase: {random_upper}")</a:t>
            </a:r>
            <a:endParaRPr lang="en-US" sz="1350" dirty="0"/>
          </a:p>
        </p:txBody>
      </p:sp>
      <p:sp>
        <p:nvSpPr>
          <p:cNvPr id="7" name="Text 5"/>
          <p:cNvSpPr/>
          <p:nvPr/>
        </p:nvSpPr>
        <p:spPr>
          <a:xfrm>
            <a:off x="620673" y="7180064"/>
            <a:ext cx="13389054" cy="2838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We combine these sets to create a pool of all possible characters for our strong passwords.</a:t>
            </a:r>
            <a:endParaRPr lang="en-US" sz="135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7DD61C8-E873-8835-C125-8D7DCBDC37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15456" y="7731593"/>
            <a:ext cx="2030722" cy="43118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4622" y="797243"/>
            <a:ext cx="13061156" cy="14013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500"/>
              </a:lnSpc>
              <a:buNone/>
            </a:pPr>
            <a:r>
              <a:rPr lang="en-US" sz="44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Code Walkthrough 2: Building the Generator Function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784622" y="2646998"/>
            <a:ext cx="13061156" cy="358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Let's assemble these parts into a function that generates a password of a specified length.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84622" y="3257788"/>
            <a:ext cx="13061156" cy="3563779"/>
          </a:xfrm>
          <a:prstGeom prst="roundRect">
            <a:avLst>
              <a:gd name="adj" fmla="val 2642"/>
            </a:avLst>
          </a:prstGeom>
          <a:solidFill>
            <a:srgbClr val="162227"/>
          </a:solidFill>
          <a:ln/>
        </p:spPr>
      </p:sp>
      <p:sp>
        <p:nvSpPr>
          <p:cNvPr id="5" name="Shape 3"/>
          <p:cNvSpPr/>
          <p:nvPr/>
        </p:nvSpPr>
        <p:spPr>
          <a:xfrm>
            <a:off x="773430" y="3257788"/>
            <a:ext cx="13083540" cy="3563779"/>
          </a:xfrm>
          <a:prstGeom prst="roundRect">
            <a:avLst>
              <a:gd name="adj" fmla="val 944"/>
            </a:avLst>
          </a:prstGeom>
          <a:solidFill>
            <a:srgbClr val="162227"/>
          </a:solidFill>
          <a:ln/>
        </p:spPr>
      </p:sp>
      <p:sp>
        <p:nvSpPr>
          <p:cNvPr id="6" name="Text 4"/>
          <p:cNvSpPr/>
          <p:nvPr/>
        </p:nvSpPr>
        <p:spPr>
          <a:xfrm>
            <a:off x="997625" y="3425904"/>
            <a:ext cx="12635151" cy="32275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E2E6E9"/>
                </a:solidFill>
                <a:highlight>
                  <a:srgbClr val="162227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def generate_password(length):    all_characters = string.ascii_letters + string.digits + string.punctuation    password = ''.join(random.choice(all_characters) for i in range(length))    return password# Generate a 12-character passwordmy_password = generate_password(12)print(f"Generated Password: {my_password}")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84622" y="7073741"/>
            <a:ext cx="13061156" cy="358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This basic function randomly selects characters from the combined set, ensuring a diverse and secure password.</a:t>
            </a:r>
            <a:endParaRPr lang="en-US" sz="175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4A096BC-791F-5B8C-F1A2-4486D06E03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57018" y="7660627"/>
            <a:ext cx="2073382" cy="44023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49962" y="510659"/>
            <a:ext cx="13330476" cy="11608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4550"/>
              </a:lnSpc>
              <a:buNone/>
            </a:pPr>
            <a:r>
              <a:rPr lang="en-US" sz="36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Enhancing Functionality: User Input &amp; Customisation Options</a:t>
            </a:r>
            <a:endParaRPr lang="en-US" sz="36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235" y="1790819"/>
            <a:ext cx="6438781" cy="643878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49277" y="2117050"/>
            <a:ext cx="6438781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To make the generator more user-friendly, we can add options for customisation:</a:t>
            </a:r>
            <a:endParaRPr lang="en-US" sz="1450" dirty="0"/>
          </a:p>
        </p:txBody>
      </p:sp>
      <p:sp>
        <p:nvSpPr>
          <p:cNvPr id="5" name="Text 2"/>
          <p:cNvSpPr/>
          <p:nvPr/>
        </p:nvSpPr>
        <p:spPr>
          <a:xfrm>
            <a:off x="7549277" y="2878455"/>
            <a:ext cx="6438781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50" b="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Password Length:</a:t>
            </a:r>
            <a:r>
              <a:rPr lang="en-US" sz="14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Allow users to specify how long their password should be.</a:t>
            </a:r>
            <a:endParaRPr lang="en-US" sz="1450" dirty="0"/>
          </a:p>
        </p:txBody>
      </p:sp>
      <p:sp>
        <p:nvSpPr>
          <p:cNvPr id="6" name="Text 3"/>
          <p:cNvSpPr/>
          <p:nvPr/>
        </p:nvSpPr>
        <p:spPr>
          <a:xfrm>
            <a:off x="7549277" y="3537704"/>
            <a:ext cx="6438781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50" b="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Character Inclusion:</a:t>
            </a:r>
            <a:r>
              <a:rPr lang="en-US" sz="14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Enable selection of character types (e.g., exclude symbols, always include numbers).</a:t>
            </a:r>
            <a:endParaRPr lang="en-US" sz="1450" dirty="0"/>
          </a:p>
        </p:txBody>
      </p:sp>
      <p:sp>
        <p:nvSpPr>
          <p:cNvPr id="7" name="Text 4"/>
          <p:cNvSpPr/>
          <p:nvPr/>
        </p:nvSpPr>
        <p:spPr>
          <a:xfrm>
            <a:off x="7549277" y="4196953"/>
            <a:ext cx="6438781" cy="2971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50" b="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Quantity:</a:t>
            </a:r>
            <a:r>
              <a:rPr lang="en-US" sz="14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Generate multiple passwords at once.</a:t>
            </a:r>
            <a:endParaRPr lang="en-US" sz="1450" dirty="0"/>
          </a:p>
        </p:txBody>
      </p:sp>
      <p:sp>
        <p:nvSpPr>
          <p:cNvPr id="8" name="Text 5"/>
          <p:cNvSpPr/>
          <p:nvPr/>
        </p:nvSpPr>
        <p:spPr>
          <a:xfrm>
            <a:off x="7549277" y="4661178"/>
            <a:ext cx="6438781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This flexibility caters to varying security requirements and personal preferences.</a:t>
            </a:r>
            <a:endParaRPr lang="en-US" sz="145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D1517DA-9329-FCE0-984E-67E9583A82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50538" y="7718941"/>
            <a:ext cx="1877634" cy="39867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</TotalTime>
  <Words>763</Words>
  <Application>Microsoft Office PowerPoint</Application>
  <PresentationFormat>Custom</PresentationFormat>
  <Paragraphs>70</Paragraphs>
  <Slides>11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Consolas</vt:lpstr>
      <vt:lpstr>Merriweather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Rahul Kumar</cp:lastModifiedBy>
  <cp:revision>3</cp:revision>
  <dcterms:created xsi:type="dcterms:W3CDTF">2025-08-28T21:08:37Z</dcterms:created>
  <dcterms:modified xsi:type="dcterms:W3CDTF">2025-08-28T21:33:51Z</dcterms:modified>
</cp:coreProperties>
</file>